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9" r:id="rId2"/>
    <p:sldId id="284" r:id="rId3"/>
    <p:sldId id="263" r:id="rId4"/>
    <p:sldId id="286" r:id="rId5"/>
    <p:sldId id="278" r:id="rId6"/>
    <p:sldId id="287" r:id="rId7"/>
    <p:sldId id="283" r:id="rId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5268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4C6180-C4D7-44EB-91C2-F2986497964A}" type="datetime1">
              <a:rPr lang="ru-RU" smtClean="0"/>
              <a:t>05.04.2021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CD50D-2287-4053-9796-500DFA5D700B}" type="datetime1">
              <a:rPr lang="ru-RU" smtClean="0"/>
              <a:pPr/>
              <a:t>05.04.2021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2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68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337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1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 descr="Разделитель титульного слайда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 маркера-изображения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Полилиния: Фигура 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8" name="Полилиния: Фигура 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9" name="Полилиния: Фигура 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олилиния: Фигура 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: Фигура 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8" name="Рисунок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9" name="Рисунок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Рисунок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Скругленный прямоугольник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5" name="Скругленный прямоугольник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6" name="Прямоугольник: Скругленные углы 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7" name="Скругленный прямоугольник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8" name="Скругленный прямоугольник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Сюда можно добавить выделенный текст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2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3">
            <a:extLst>
              <a:ext uri="{FF2B5EF4-FFF2-40B4-BE49-F238E27FC236}">
                <a16:creationId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Заголовок раздела</a:t>
            </a:r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9057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2" name="Текст 20">
            <a:extLst>
              <a:ext uri="{FF2B5EF4-FFF2-40B4-BE49-F238E27FC236}">
                <a16:creationId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4076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80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5">
            <a:extLst>
              <a:ext uri="{FF2B5EF4-FFF2-40B4-BE49-F238E27FC236}">
                <a16:creationId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5" name="Прямая со стрелкой 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50" name="Текст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Спасибо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lnSpc>
                <a:spcPct val="70000"/>
              </a:lnSpc>
              <a:defRPr sz="55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Контактный номер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Адрес веб-сайта</a:t>
            </a:r>
          </a:p>
        </p:txBody>
      </p:sp>
    </p:spTree>
    <p:extLst>
      <p:ext uri="{BB962C8B-B14F-4D97-AF65-F5344CB8AC3E}">
        <p14:creationId xmlns:p14="http://schemas.microsoft.com/office/powerpoint/2010/main" val="130215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ое изображ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5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3" name="Рисунок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маркера-изображения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ru-RU" sz="1200" noProof="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  <p:sldLayoutId id="214748368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jp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svg"/><Relationship Id="rId10" Type="http://schemas.openxmlformats.org/officeDocument/2006/relationships/hyperlink" Target="http://www.fabrikam.com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Цветок крупным плано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>
            <a:fillRect/>
          </a:stretch>
        </p:blipFill>
        <p:spPr>
          <a:xfrm>
            <a:off x="164707" y="86714"/>
            <a:ext cx="12018572" cy="6684572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98132"/>
            <a:ext cx="7202786" cy="1449788"/>
          </a:xfrm>
        </p:spPr>
        <p:txBody>
          <a:bodyPr rtlCol="0"/>
          <a:lstStyle/>
          <a:p>
            <a:pPr rtl="0"/>
            <a:r>
              <a:rPr lang="en-US" dirty="0"/>
              <a:t>PREPARATION</a:t>
            </a:r>
            <a:br>
              <a:rPr lang="en-US" dirty="0"/>
            </a:br>
            <a:r>
              <a:rPr lang="uk-UA" dirty="0"/>
              <a:t>«</a:t>
            </a:r>
            <a:r>
              <a:rPr lang="en-US" dirty="0"/>
              <a:t>MIKOVITAL</a:t>
            </a:r>
            <a:r>
              <a:rPr lang="uk-UA" dirty="0"/>
              <a:t>»</a:t>
            </a:r>
            <a:endParaRPr lang="ru-RU" dirty="0"/>
          </a:p>
        </p:txBody>
      </p:sp>
      <p:cxnSp>
        <p:nvCxnSpPr>
          <p:cNvPr id="15" name="Прямая соединительная линия 14" descr="Разделитель">
            <a:extLst>
              <a:ext uri="{FF2B5EF4-FFF2-40B4-BE49-F238E27FC236}">
                <a16:creationId xmlns:a16="http://schemas.microsoft.com/office/drawing/2014/main" id="{E99227BA-E7FE-418C-A9C9-21C49E9DF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07072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10" y="3684672"/>
            <a:ext cx="5282503" cy="936000"/>
          </a:xfrm>
        </p:spPr>
        <p:txBody>
          <a:bodyPr rtlCol="0"/>
          <a:lstStyle/>
          <a:p>
            <a:pPr rtl="0"/>
            <a:r>
              <a:rPr lang="ru-RU" sz="3200" dirty="0"/>
              <a:t> </a:t>
            </a:r>
          </a:p>
        </p:txBody>
      </p:sp>
      <p:grpSp>
        <p:nvGrpSpPr>
          <p:cNvPr id="34" name="Группа 33" title="геометрическая фигура">
            <a:extLst>
              <a:ext uri="{FF2B5EF4-FFF2-40B4-BE49-F238E27FC236}">
                <a16:creationId xmlns:a16="http://schemas.microsoft.com/office/drawing/2014/main" id="{F83DDF3D-91CE-40FB-BC3D-FFB1B5D89E47}"/>
              </a:ext>
            </a:extLst>
          </p:cNvPr>
          <p:cNvGrpSpPr/>
          <p:nvPr/>
        </p:nvGrpSpPr>
        <p:grpSpPr>
          <a:xfrm rot="14400000">
            <a:off x="2652367" y="2055974"/>
            <a:ext cx="1166491" cy="1379850"/>
            <a:chOff x="2451164" y="891257"/>
            <a:chExt cx="2066510" cy="2444489"/>
          </a:xfrm>
        </p:grpSpPr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44503E-02E4-4FE6-A299-0FEA49735F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3790" b="2379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828396-1211-480A-9A44-0BAFFD07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535" y="3968431"/>
            <a:ext cx="3890290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he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basis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of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soil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regeneration</a:t>
            </a:r>
            <a:r>
              <a:rPr kumimoji="0" lang="uk-UA" altLang="uk-UA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8157E35-35A3-46A5-A0A8-0F6474D0B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2713" y="86714"/>
            <a:ext cx="6009287" cy="1730054"/>
          </a:xfrm>
        </p:spPr>
        <p:txBody>
          <a:bodyPr/>
          <a:lstStyle/>
          <a:p>
            <a:pPr algn="l"/>
            <a:r>
              <a:rPr lang="uk-UA" dirty="0" err="1"/>
              <a:t>My</a:t>
            </a:r>
            <a:r>
              <a:rPr lang="en-US" dirty="0"/>
              <a:t>c</a:t>
            </a:r>
            <a:r>
              <a:rPr lang="uk-UA" dirty="0" err="1"/>
              <a:t>or</a:t>
            </a:r>
            <a:r>
              <a:rPr lang="en-US" dirty="0"/>
              <a:t>rh</a:t>
            </a:r>
            <a:r>
              <a:rPr lang="uk-UA" dirty="0" err="1"/>
              <a:t>iz</a:t>
            </a:r>
            <a:r>
              <a:rPr lang="en-US" dirty="0"/>
              <a:t>a</a:t>
            </a:r>
            <a:r>
              <a:rPr lang="uk-UA" dirty="0"/>
              <a:t>: </a:t>
            </a:r>
            <a:r>
              <a:rPr lang="uk-UA" dirty="0" err="1"/>
              <a:t>what</a:t>
            </a:r>
            <a:r>
              <a:rPr lang="uk-UA" dirty="0"/>
              <a:t> </a:t>
            </a:r>
            <a:r>
              <a:rPr lang="uk-UA" dirty="0" err="1"/>
              <a:t>is</a:t>
            </a:r>
            <a:r>
              <a:rPr lang="uk-UA" dirty="0"/>
              <a:t> </a:t>
            </a:r>
            <a:r>
              <a:rPr lang="uk-UA" dirty="0" err="1"/>
              <a:t>it</a:t>
            </a:r>
            <a:r>
              <a:rPr lang="uk-UA" dirty="0"/>
              <a:t>? </a:t>
            </a:r>
            <a:br>
              <a:rPr lang="uk-UA" dirty="0"/>
            </a:br>
            <a:endParaRPr lang="uk-UA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0FC53210-D12D-45C6-9F27-872D2D4D7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1816768"/>
            <a:ext cx="6009287" cy="4154326"/>
          </a:xfrm>
        </p:spPr>
        <p:txBody>
          <a:bodyPr/>
          <a:lstStyle/>
          <a:p>
            <a:pPr algn="l"/>
            <a:r>
              <a:rPr lang="uk-UA" sz="3200" dirty="0" err="1">
                <a:latin typeface="Arial Narrow" panose="020B0606020202030204" pitchFamily="34" charset="0"/>
              </a:rPr>
              <a:t>Mycorrhysis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is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an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active</a:t>
            </a:r>
            <a:r>
              <a:rPr lang="uk-UA" sz="3200" dirty="0">
                <a:latin typeface="Arial Narrow" panose="020B0606020202030204" pitchFamily="34" charset="0"/>
              </a:rPr>
              <a:t>, </a:t>
            </a:r>
            <a:r>
              <a:rPr lang="uk-UA" sz="3200" dirty="0" err="1">
                <a:latin typeface="Arial Narrow" panose="020B0606020202030204" pitchFamily="34" charset="0"/>
              </a:rPr>
              <a:t>mutually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beneficial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coexistence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of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fungi</a:t>
            </a:r>
            <a:r>
              <a:rPr lang="uk-UA" sz="3200" dirty="0">
                <a:latin typeface="Arial Narrow" panose="020B0606020202030204" pitchFamily="34" charset="0"/>
              </a:rPr>
              <a:t>, </a:t>
            </a:r>
            <a:r>
              <a:rPr lang="uk-UA" sz="3200" dirty="0" err="1">
                <a:latin typeface="Arial Narrow" panose="020B0606020202030204" pitchFamily="34" charset="0"/>
              </a:rPr>
              <a:t>bacteria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and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plants</a:t>
            </a:r>
            <a:r>
              <a:rPr lang="uk-UA" sz="3200" dirty="0">
                <a:latin typeface="Arial Narrow" panose="020B0606020202030204" pitchFamily="34" charset="0"/>
              </a:rPr>
              <a:t>. </a:t>
            </a:r>
            <a:r>
              <a:rPr lang="uk-UA" sz="3200" dirty="0" err="1">
                <a:latin typeface="Arial Narrow" panose="020B0606020202030204" pitchFamily="34" charset="0"/>
              </a:rPr>
              <a:t>In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the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process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of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its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vital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activity</a:t>
            </a:r>
            <a:r>
              <a:rPr lang="uk-UA" sz="3200" dirty="0">
                <a:latin typeface="Arial Narrow" panose="020B0606020202030204" pitchFamily="34" charset="0"/>
              </a:rPr>
              <a:t>, </a:t>
            </a:r>
            <a:r>
              <a:rPr lang="uk-UA" sz="3200" dirty="0" err="1">
                <a:latin typeface="Arial Narrow" panose="020B0606020202030204" pitchFamily="34" charset="0"/>
              </a:rPr>
              <a:t>the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fungus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sends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nutrients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and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moisture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to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the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plant</a:t>
            </a:r>
            <a:r>
              <a:rPr lang="uk-UA" sz="3200" dirty="0">
                <a:latin typeface="Arial Narrow" panose="020B0606020202030204" pitchFamily="34" charset="0"/>
              </a:rPr>
              <a:t>, </a:t>
            </a:r>
            <a:r>
              <a:rPr lang="uk-UA" sz="3200" dirty="0" err="1">
                <a:latin typeface="Arial Narrow" panose="020B0606020202030204" pitchFamily="34" charset="0"/>
              </a:rPr>
              <a:t>while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the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plant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supplies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sugars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and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oxygen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to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the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mycelious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plant</a:t>
            </a:r>
            <a:r>
              <a:rPr lang="uk-UA" sz="3200" dirty="0">
                <a:latin typeface="Arial Narrow" panose="020B0606020202030204" pitchFamily="34" charset="0"/>
              </a:rPr>
              <a:t>. </a:t>
            </a:r>
            <a:r>
              <a:rPr lang="uk-UA" sz="3200" dirty="0" err="1">
                <a:latin typeface="Arial Narrow" panose="020B0606020202030204" pitchFamily="34" charset="0"/>
              </a:rPr>
              <a:t>This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is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how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mycoryosis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symbiosis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is</a:t>
            </a:r>
            <a:r>
              <a:rPr lang="uk-UA" sz="3200" dirty="0">
                <a:latin typeface="Arial Narrow" panose="020B0606020202030204" pitchFamily="34" charset="0"/>
              </a:rPr>
              <a:t> </a:t>
            </a:r>
            <a:r>
              <a:rPr lang="uk-UA" sz="3200" dirty="0" err="1">
                <a:latin typeface="Arial Narrow" panose="020B0606020202030204" pitchFamily="34" charset="0"/>
              </a:rPr>
              <a:t>formed</a:t>
            </a:r>
            <a:r>
              <a:rPr lang="uk-UA" sz="3200" dirty="0">
                <a:latin typeface="Arial Narrow" panose="020B0606020202030204" pitchFamily="34" charset="0"/>
              </a:rPr>
              <a:t>.</a:t>
            </a:r>
          </a:p>
          <a:p>
            <a:r>
              <a:rPr lang="uk-UA" dirty="0"/>
              <a:t> </a:t>
            </a:r>
          </a:p>
          <a:p>
            <a:endParaRPr lang="uk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248F7-258D-42BB-8C30-3F9A62DC27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</a:t>
            </a:fld>
            <a:endParaRPr lang="ru-RU" noProof="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E5B7F19-FC9E-4984-8320-91DA3BB91A9B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9" b="8289"/>
          <a:stretch>
            <a:fillRect/>
          </a:stretch>
        </p:blipFill>
        <p:spPr bwMode="auto">
          <a:xfrm>
            <a:off x="86714" y="86714"/>
            <a:ext cx="5922571" cy="658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D3CDB8-A5C3-4AFE-9747-D6BB67DFE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" t="30436" b="32153"/>
          <a:stretch/>
        </p:blipFill>
        <p:spPr>
          <a:xfrm>
            <a:off x="9100642" y="6020997"/>
            <a:ext cx="2210814" cy="8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2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9" y="1243038"/>
            <a:ext cx="6860654" cy="432000"/>
          </a:xfrm>
        </p:spPr>
        <p:txBody>
          <a:bodyPr rtlCol="0"/>
          <a:lstStyle/>
          <a:p>
            <a:r>
              <a:rPr lang="uk-UA" sz="1600" dirty="0" err="1"/>
              <a:t>Miko</a:t>
            </a:r>
            <a:r>
              <a:rPr lang="en-US" sz="1600" dirty="0"/>
              <a:t>v</a:t>
            </a:r>
            <a:r>
              <a:rPr lang="uk-UA" sz="1600" dirty="0" err="1"/>
              <a:t>ital</a:t>
            </a:r>
            <a:r>
              <a:rPr lang="uk-UA" sz="1600" dirty="0"/>
              <a:t> </a:t>
            </a:r>
            <a:r>
              <a:rPr lang="uk-UA" sz="1600" dirty="0" err="1"/>
              <a:t>contains</a:t>
            </a:r>
            <a:r>
              <a:rPr lang="uk-UA" sz="1600" dirty="0"/>
              <a:t> </a:t>
            </a:r>
            <a:r>
              <a:rPr lang="uk-UA" sz="1600" dirty="0" err="1"/>
              <a:t>live</a:t>
            </a:r>
            <a:r>
              <a:rPr lang="uk-UA" sz="1600" dirty="0"/>
              <a:t> </a:t>
            </a:r>
            <a:r>
              <a:rPr lang="uk-UA" sz="1600" dirty="0" err="1"/>
              <a:t>vegetative</a:t>
            </a:r>
            <a:r>
              <a:rPr lang="uk-UA" sz="1600" dirty="0"/>
              <a:t> </a:t>
            </a:r>
            <a:r>
              <a:rPr lang="uk-UA" sz="1600" dirty="0" err="1"/>
              <a:t>cells</a:t>
            </a:r>
            <a:r>
              <a:rPr lang="uk-UA" sz="1600" dirty="0"/>
              <a:t> </a:t>
            </a:r>
            <a:r>
              <a:rPr lang="uk-UA" sz="1600" dirty="0" err="1"/>
              <a:t>of</a:t>
            </a:r>
            <a:r>
              <a:rPr lang="uk-UA" sz="1600" dirty="0"/>
              <a:t> </a:t>
            </a:r>
            <a:r>
              <a:rPr lang="uk-UA" sz="1600" dirty="0" err="1"/>
              <a:t>the</a:t>
            </a:r>
            <a:r>
              <a:rPr lang="uk-UA" sz="1600" dirty="0"/>
              <a:t> </a:t>
            </a:r>
            <a:r>
              <a:rPr lang="uk-UA" sz="1600" dirty="0" err="1"/>
              <a:t>mycry-forming</a:t>
            </a:r>
            <a:r>
              <a:rPr lang="uk-UA" sz="1600" dirty="0"/>
              <a:t> </a:t>
            </a:r>
            <a:r>
              <a:rPr lang="uk-UA" sz="1600" dirty="0" err="1"/>
              <a:t>fungus</a:t>
            </a:r>
            <a:r>
              <a:rPr lang="uk-UA" sz="1600" dirty="0"/>
              <a:t> </a:t>
            </a:r>
            <a:r>
              <a:rPr lang="uk-UA" sz="1600" dirty="0" err="1"/>
              <a:t>Tuber</a:t>
            </a:r>
            <a:r>
              <a:rPr lang="uk-UA" sz="1600" dirty="0"/>
              <a:t> </a:t>
            </a:r>
            <a:r>
              <a:rPr lang="uk-UA" sz="1600" dirty="0" err="1"/>
              <a:t>melanosporum</a:t>
            </a:r>
            <a:r>
              <a:rPr lang="uk-UA" sz="1600" dirty="0"/>
              <a:t>, </a:t>
            </a:r>
            <a:r>
              <a:rPr lang="uk-UA" sz="1600" dirty="0" err="1"/>
              <a:t>as</a:t>
            </a:r>
            <a:r>
              <a:rPr lang="uk-UA" sz="1600" dirty="0"/>
              <a:t> </a:t>
            </a:r>
            <a:r>
              <a:rPr lang="uk-UA" sz="1600" dirty="0" err="1"/>
              <a:t>well</a:t>
            </a:r>
            <a:r>
              <a:rPr lang="uk-UA" sz="1600" dirty="0"/>
              <a:t> </a:t>
            </a:r>
            <a:r>
              <a:rPr lang="uk-UA" sz="1600" dirty="0" err="1"/>
              <a:t>as</a:t>
            </a:r>
            <a:r>
              <a:rPr lang="uk-UA" sz="1600" dirty="0"/>
              <a:t> </a:t>
            </a:r>
            <a:r>
              <a:rPr lang="uk-UA" sz="1600" dirty="0" err="1"/>
              <a:t>biologically</a:t>
            </a:r>
            <a:r>
              <a:rPr lang="uk-UA" sz="1600" dirty="0"/>
              <a:t> </a:t>
            </a:r>
            <a:r>
              <a:rPr lang="uk-UA" sz="1600" dirty="0" err="1"/>
              <a:t>active</a:t>
            </a:r>
            <a:r>
              <a:rPr lang="uk-UA" sz="1600" dirty="0"/>
              <a:t> </a:t>
            </a:r>
            <a:r>
              <a:rPr lang="uk-UA" sz="1600" dirty="0" err="1"/>
              <a:t>metabolic</a:t>
            </a:r>
            <a:r>
              <a:rPr lang="uk-UA" sz="1600" dirty="0"/>
              <a:t> </a:t>
            </a:r>
            <a:r>
              <a:rPr lang="uk-UA" sz="1600" dirty="0" err="1"/>
              <a:t>products</a:t>
            </a:r>
            <a:r>
              <a:rPr lang="uk-UA" sz="1600" dirty="0"/>
              <a:t> </a:t>
            </a:r>
            <a:r>
              <a:rPr lang="uk-UA" sz="1600" dirty="0" err="1"/>
              <a:t>of</a:t>
            </a:r>
            <a:r>
              <a:rPr lang="uk-UA" sz="1600" dirty="0"/>
              <a:t> </a:t>
            </a:r>
            <a:r>
              <a:rPr lang="uk-UA" sz="1600" dirty="0" err="1"/>
              <a:t>this</a:t>
            </a:r>
            <a:r>
              <a:rPr lang="uk-UA" sz="1600" dirty="0"/>
              <a:t> </a:t>
            </a:r>
            <a:r>
              <a:rPr lang="uk-UA" sz="1600" dirty="0" err="1"/>
              <a:t>fungus</a:t>
            </a:r>
            <a:r>
              <a:rPr lang="uk-UA" sz="1600" dirty="0"/>
              <a:t>. </a:t>
            </a:r>
            <a:r>
              <a:rPr lang="uk-UA" sz="1600" dirty="0" err="1"/>
              <a:t>These</a:t>
            </a:r>
            <a:r>
              <a:rPr lang="uk-UA" sz="1600" dirty="0"/>
              <a:t> </a:t>
            </a:r>
            <a:r>
              <a:rPr lang="uk-UA" sz="1600" dirty="0" err="1"/>
              <a:t>substances</a:t>
            </a:r>
            <a:r>
              <a:rPr lang="uk-UA" sz="1600" dirty="0"/>
              <a:t> </a:t>
            </a:r>
            <a:r>
              <a:rPr lang="uk-UA" sz="1600" dirty="0" err="1"/>
              <a:t>stimulate</a:t>
            </a:r>
            <a:r>
              <a:rPr lang="uk-UA" sz="1600" dirty="0"/>
              <a:t> </a:t>
            </a:r>
            <a:r>
              <a:rPr lang="uk-UA" sz="1600" dirty="0" err="1"/>
              <a:t>the</a:t>
            </a:r>
            <a:r>
              <a:rPr lang="uk-UA" sz="1600" dirty="0"/>
              <a:t> </a:t>
            </a:r>
            <a:r>
              <a:rPr lang="uk-UA" sz="1600" dirty="0" err="1"/>
              <a:t>growth</a:t>
            </a:r>
            <a:r>
              <a:rPr lang="uk-UA" sz="1600" dirty="0"/>
              <a:t> </a:t>
            </a:r>
            <a:r>
              <a:rPr lang="uk-UA" sz="1600" dirty="0" err="1"/>
              <a:t>and</a:t>
            </a:r>
            <a:r>
              <a:rPr lang="uk-UA" sz="1600" dirty="0"/>
              <a:t> </a:t>
            </a:r>
            <a:r>
              <a:rPr lang="uk-UA" sz="1600" dirty="0" err="1"/>
              <a:t>development</a:t>
            </a:r>
            <a:r>
              <a:rPr lang="uk-UA" sz="1600" dirty="0"/>
              <a:t> </a:t>
            </a:r>
            <a:r>
              <a:rPr lang="uk-UA" sz="1600" dirty="0" err="1"/>
              <a:t>of</a:t>
            </a:r>
            <a:r>
              <a:rPr lang="uk-UA" sz="1600" dirty="0"/>
              <a:t> </a:t>
            </a:r>
            <a:r>
              <a:rPr lang="uk-UA" sz="1600" dirty="0" err="1"/>
              <a:t>plants</a:t>
            </a:r>
            <a:r>
              <a:rPr lang="uk-UA" sz="1600" dirty="0"/>
              <a:t> </a:t>
            </a:r>
            <a:r>
              <a:rPr lang="uk-UA" sz="1600" dirty="0" err="1"/>
              <a:t>and</a:t>
            </a:r>
            <a:r>
              <a:rPr lang="uk-UA" sz="1600" dirty="0"/>
              <a:t> </a:t>
            </a:r>
            <a:r>
              <a:rPr lang="uk-UA" sz="1600" dirty="0" err="1"/>
              <a:t>increase</a:t>
            </a:r>
            <a:r>
              <a:rPr lang="uk-UA" sz="1600" dirty="0"/>
              <a:t> </a:t>
            </a:r>
            <a:r>
              <a:rPr lang="uk-UA" sz="1600" dirty="0" err="1"/>
              <a:t>their</a:t>
            </a:r>
            <a:r>
              <a:rPr lang="uk-UA" sz="1600" dirty="0"/>
              <a:t> </a:t>
            </a:r>
            <a:r>
              <a:rPr lang="uk-UA" sz="1600" dirty="0" err="1"/>
              <a:t>resistance</a:t>
            </a:r>
            <a:r>
              <a:rPr lang="uk-UA" sz="1600" dirty="0"/>
              <a:t> </a:t>
            </a:r>
            <a:r>
              <a:rPr lang="uk-UA" sz="1600" dirty="0" err="1"/>
              <a:t>to</a:t>
            </a:r>
            <a:r>
              <a:rPr lang="uk-UA" sz="1600" dirty="0"/>
              <a:t> </a:t>
            </a:r>
            <a:r>
              <a:rPr lang="uk-UA" sz="1600" dirty="0" err="1"/>
              <a:t>diseases</a:t>
            </a:r>
            <a:r>
              <a:rPr lang="uk-UA" sz="1600" dirty="0"/>
              <a:t>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8009" y="3803676"/>
            <a:ext cx="2520119" cy="1487495"/>
          </a:xfrm>
        </p:spPr>
        <p:txBody>
          <a:bodyPr rtlCol="0"/>
          <a:lstStyle/>
          <a:p>
            <a:r>
              <a:rPr lang="uk-UA" sz="1600" dirty="0" err="1">
                <a:latin typeface="+mn-lt"/>
              </a:rPr>
              <a:t>Increase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of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harvest</a:t>
            </a:r>
            <a:endParaRPr lang="uk-UA" sz="1600" dirty="0">
              <a:latin typeface="+mn-lt"/>
            </a:endParaRPr>
          </a:p>
          <a:p>
            <a:r>
              <a:rPr lang="uk-UA" sz="1600" dirty="0" err="1">
                <a:latin typeface="+mn-lt"/>
              </a:rPr>
              <a:t>My</a:t>
            </a:r>
            <a:r>
              <a:rPr lang="en-US" sz="1600" dirty="0">
                <a:latin typeface="+mn-lt"/>
              </a:rPr>
              <a:t>c</a:t>
            </a:r>
            <a:r>
              <a:rPr lang="uk-UA" sz="1600" dirty="0" err="1">
                <a:latin typeface="+mn-lt"/>
              </a:rPr>
              <a:t>orri</a:t>
            </a:r>
            <a:r>
              <a:rPr lang="en-US" sz="1600" dirty="0">
                <a:latin typeface="+mn-lt"/>
              </a:rPr>
              <a:t>z</a:t>
            </a:r>
            <a:r>
              <a:rPr lang="uk-UA" sz="1600" dirty="0" err="1">
                <a:latin typeface="+mn-lt"/>
              </a:rPr>
              <a:t>ue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increases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crop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yields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from</a:t>
            </a:r>
            <a:r>
              <a:rPr lang="uk-UA" sz="1600" dirty="0">
                <a:latin typeface="+mn-lt"/>
              </a:rPr>
              <a:t> 10% </a:t>
            </a:r>
            <a:r>
              <a:rPr lang="uk-UA" sz="1600" dirty="0" err="1">
                <a:latin typeface="+mn-lt"/>
              </a:rPr>
              <a:t>to</a:t>
            </a:r>
            <a:r>
              <a:rPr lang="uk-UA" sz="1600" dirty="0">
                <a:latin typeface="+mn-lt"/>
              </a:rPr>
              <a:t> 30% </a:t>
            </a:r>
            <a:r>
              <a:rPr lang="uk-UA" sz="1600" dirty="0" err="1">
                <a:latin typeface="+mn-lt"/>
              </a:rPr>
              <a:t>and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requires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only</a:t>
            </a:r>
            <a:r>
              <a:rPr lang="uk-UA" sz="1600" dirty="0">
                <a:latin typeface="+mn-lt"/>
              </a:rPr>
              <a:t> a </a:t>
            </a:r>
            <a:r>
              <a:rPr lang="uk-UA" sz="1600" dirty="0" err="1">
                <a:latin typeface="+mn-lt"/>
              </a:rPr>
              <a:t>single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application</a:t>
            </a:r>
            <a:endParaRPr lang="uk-UA" sz="1600" dirty="0">
              <a:latin typeface="+mn-lt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3660" y="5108831"/>
            <a:ext cx="2226940" cy="900000"/>
          </a:xfrm>
        </p:spPr>
        <p:txBody>
          <a:bodyPr rtlCol="0"/>
          <a:lstStyle/>
          <a:p>
            <a:r>
              <a:rPr lang="uk-UA" b="1" dirty="0" err="1"/>
              <a:t>Strengthening</a:t>
            </a:r>
            <a:r>
              <a:rPr lang="uk-UA" b="1" dirty="0"/>
              <a:t> </a:t>
            </a:r>
            <a:r>
              <a:rPr lang="uk-UA" b="1" dirty="0" err="1"/>
              <a:t>resilience</a:t>
            </a:r>
            <a:endParaRPr lang="uk-UA" b="1" dirty="0"/>
          </a:p>
          <a:p>
            <a:r>
              <a:rPr lang="uk-UA" b="1" dirty="0" err="1"/>
              <a:t>My</a:t>
            </a:r>
            <a:r>
              <a:rPr lang="en-US" b="1" dirty="0"/>
              <a:t>c</a:t>
            </a:r>
            <a:r>
              <a:rPr lang="uk-UA" b="1" dirty="0"/>
              <a:t>o</a:t>
            </a:r>
            <a:r>
              <a:rPr lang="en-US" b="1" dirty="0"/>
              <a:t>r</a:t>
            </a:r>
            <a:r>
              <a:rPr lang="uk-UA" b="1" dirty="0" err="1"/>
              <a:t>riza</a:t>
            </a:r>
            <a:r>
              <a:rPr lang="uk-UA" b="1" dirty="0"/>
              <a:t> </a:t>
            </a:r>
            <a:r>
              <a:rPr lang="uk-UA" b="1" dirty="0" err="1"/>
              <a:t>increases</a:t>
            </a:r>
            <a:r>
              <a:rPr lang="uk-UA" b="1" dirty="0"/>
              <a:t> </a:t>
            </a:r>
            <a:r>
              <a:rPr lang="uk-UA" b="1" dirty="0" err="1"/>
              <a:t>resistance</a:t>
            </a:r>
            <a:r>
              <a:rPr lang="uk-UA" b="1" dirty="0"/>
              <a:t> </a:t>
            </a:r>
            <a:r>
              <a:rPr lang="uk-UA" b="1" dirty="0" err="1"/>
              <a:t>to</a:t>
            </a:r>
            <a:r>
              <a:rPr lang="uk-UA" b="1" dirty="0"/>
              <a:t> </a:t>
            </a:r>
            <a:r>
              <a:rPr lang="uk-UA" b="1" dirty="0" err="1"/>
              <a:t>drought</a:t>
            </a:r>
            <a:r>
              <a:rPr lang="uk-UA" b="1" dirty="0"/>
              <a:t> </a:t>
            </a:r>
            <a:r>
              <a:rPr lang="uk-UA" b="1" dirty="0" err="1"/>
              <a:t>and</a:t>
            </a:r>
            <a:r>
              <a:rPr lang="uk-UA" b="1" dirty="0"/>
              <a:t> </a:t>
            </a:r>
            <a:r>
              <a:rPr lang="uk-UA" b="1" dirty="0" err="1"/>
              <a:t>frost</a:t>
            </a:r>
            <a:r>
              <a:rPr lang="uk-UA" b="1" dirty="0"/>
              <a:t>, </a:t>
            </a:r>
            <a:r>
              <a:rPr lang="uk-UA" b="1" dirty="0" err="1"/>
              <a:t>as</a:t>
            </a:r>
            <a:r>
              <a:rPr lang="uk-UA" b="1" dirty="0"/>
              <a:t> </a:t>
            </a:r>
            <a:r>
              <a:rPr lang="uk-UA" b="1" dirty="0" err="1"/>
              <a:t>well</a:t>
            </a:r>
            <a:r>
              <a:rPr lang="uk-UA" b="1" dirty="0"/>
              <a:t> </a:t>
            </a:r>
            <a:r>
              <a:rPr lang="uk-UA" b="1" dirty="0" err="1"/>
              <a:t>as</a:t>
            </a:r>
            <a:r>
              <a:rPr lang="uk-UA" b="1" dirty="0"/>
              <a:t> </a:t>
            </a:r>
            <a:r>
              <a:rPr lang="uk-UA" b="1" dirty="0" err="1"/>
              <a:t>other</a:t>
            </a:r>
            <a:r>
              <a:rPr lang="uk-UA" b="1" dirty="0"/>
              <a:t> </a:t>
            </a:r>
            <a:r>
              <a:rPr lang="uk-UA" b="1" dirty="0" err="1"/>
              <a:t>damaging</a:t>
            </a:r>
            <a:r>
              <a:rPr lang="uk-UA" b="1" dirty="0"/>
              <a:t> </a:t>
            </a:r>
            <a:r>
              <a:rPr lang="uk-UA" b="1" dirty="0" err="1"/>
              <a:t>factors</a:t>
            </a:r>
            <a:endParaRPr lang="uk-UA" b="1" dirty="0"/>
          </a:p>
        </p:txBody>
      </p:sp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07150" y="3831391"/>
            <a:ext cx="2372697" cy="504000"/>
          </a:xfrm>
        </p:spPr>
        <p:txBody>
          <a:bodyPr rtlCol="0"/>
          <a:lstStyle/>
          <a:p>
            <a:r>
              <a:rPr lang="uk-UA" sz="1600" dirty="0" err="1">
                <a:latin typeface="+mn-lt"/>
              </a:rPr>
              <a:t>Improves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power</a:t>
            </a:r>
            <a:endParaRPr lang="uk-UA" sz="1600" dirty="0">
              <a:latin typeface="+mn-lt"/>
            </a:endParaRPr>
          </a:p>
          <a:p>
            <a:r>
              <a:rPr lang="uk-UA" sz="1600" dirty="0" err="1">
                <a:latin typeface="+mn-lt"/>
              </a:rPr>
              <a:t>Fungus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helps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to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assimite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hard-to-reach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substances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from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the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soil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that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are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necessary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for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the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development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of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the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plant</a:t>
            </a:r>
            <a:endParaRPr lang="uk-UA" sz="1600" dirty="0">
              <a:latin typeface="+mn-l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19651" y="5459138"/>
            <a:ext cx="2160588" cy="900000"/>
          </a:xfrm>
        </p:spPr>
        <p:txBody>
          <a:bodyPr rtlCol="0"/>
          <a:lstStyle/>
          <a:p>
            <a:r>
              <a:rPr lang="uk-UA" b="1" dirty="0" err="1"/>
              <a:t>Taking</a:t>
            </a:r>
            <a:r>
              <a:rPr lang="uk-UA" b="1" dirty="0"/>
              <a:t> </a:t>
            </a:r>
            <a:r>
              <a:rPr lang="uk-UA" b="1" dirty="0" err="1"/>
              <a:t>care</a:t>
            </a:r>
            <a:r>
              <a:rPr lang="uk-UA" b="1" dirty="0"/>
              <a:t> </a:t>
            </a:r>
            <a:r>
              <a:rPr lang="uk-UA" b="1" dirty="0" err="1"/>
              <a:t>of</a:t>
            </a:r>
            <a:r>
              <a:rPr lang="uk-UA" b="1" dirty="0"/>
              <a:t> </a:t>
            </a:r>
            <a:r>
              <a:rPr lang="uk-UA" b="1" dirty="0" err="1"/>
              <a:t>the</a:t>
            </a:r>
            <a:r>
              <a:rPr lang="uk-UA" b="1" dirty="0"/>
              <a:t> </a:t>
            </a:r>
            <a:r>
              <a:rPr lang="uk-UA" b="1" dirty="0" err="1"/>
              <a:t>land</a:t>
            </a:r>
            <a:endParaRPr lang="uk-UA" b="1" dirty="0"/>
          </a:p>
          <a:p>
            <a:r>
              <a:rPr lang="uk-UA" b="1" dirty="0"/>
              <a:t>M</a:t>
            </a:r>
            <a:r>
              <a:rPr lang="en-US" b="1" dirty="0" err="1"/>
              <a:t>ikovital</a:t>
            </a:r>
            <a:r>
              <a:rPr lang="uk-UA" b="1" dirty="0"/>
              <a:t> </a:t>
            </a:r>
            <a:r>
              <a:rPr lang="uk-UA" b="1" dirty="0" err="1"/>
              <a:t>not</a:t>
            </a:r>
            <a:r>
              <a:rPr lang="uk-UA" b="1" dirty="0"/>
              <a:t> </a:t>
            </a:r>
            <a:r>
              <a:rPr lang="uk-UA" b="1" dirty="0" err="1"/>
              <a:t>only</a:t>
            </a:r>
            <a:r>
              <a:rPr lang="uk-UA" b="1" dirty="0"/>
              <a:t> </a:t>
            </a:r>
            <a:r>
              <a:rPr lang="uk-UA" b="1" dirty="0" err="1"/>
              <a:t>enhances</a:t>
            </a:r>
            <a:r>
              <a:rPr lang="uk-UA" b="1" dirty="0"/>
              <a:t> </a:t>
            </a:r>
            <a:r>
              <a:rPr lang="uk-UA" b="1" dirty="0" err="1"/>
              <a:t>the</a:t>
            </a:r>
            <a:r>
              <a:rPr lang="uk-UA" b="1" dirty="0"/>
              <a:t> </a:t>
            </a:r>
            <a:r>
              <a:rPr lang="uk-UA" b="1" dirty="0" err="1"/>
              <a:t>plant</a:t>
            </a:r>
            <a:r>
              <a:rPr lang="uk-UA" b="1" dirty="0"/>
              <a:t>, </a:t>
            </a:r>
            <a:r>
              <a:rPr lang="uk-UA" b="1" dirty="0" err="1"/>
              <a:t>it</a:t>
            </a:r>
            <a:r>
              <a:rPr lang="uk-UA" b="1" dirty="0"/>
              <a:t> </a:t>
            </a:r>
            <a:r>
              <a:rPr lang="uk-UA" b="1" dirty="0" err="1"/>
              <a:t>restores</a:t>
            </a:r>
            <a:r>
              <a:rPr lang="uk-UA" b="1" dirty="0"/>
              <a:t> </a:t>
            </a:r>
            <a:r>
              <a:rPr lang="uk-UA" b="1" dirty="0" err="1"/>
              <a:t>the</a:t>
            </a:r>
            <a:r>
              <a:rPr lang="uk-UA" b="1" dirty="0"/>
              <a:t> </a:t>
            </a:r>
            <a:r>
              <a:rPr lang="uk-UA" b="1" dirty="0" err="1"/>
              <a:t>microbiota</a:t>
            </a:r>
            <a:r>
              <a:rPr lang="uk-UA" b="1" dirty="0"/>
              <a:t> </a:t>
            </a:r>
            <a:r>
              <a:rPr lang="uk-UA" b="1" dirty="0" err="1"/>
              <a:t>of</a:t>
            </a:r>
            <a:r>
              <a:rPr lang="uk-UA" b="1" dirty="0"/>
              <a:t> </a:t>
            </a:r>
            <a:r>
              <a:rPr lang="uk-UA" b="1" dirty="0" err="1"/>
              <a:t>your</a:t>
            </a:r>
            <a:r>
              <a:rPr lang="uk-UA" b="1" dirty="0"/>
              <a:t> </a:t>
            </a:r>
            <a:r>
              <a:rPr lang="uk-UA" b="1" dirty="0" err="1"/>
              <a:t>soil</a:t>
            </a:r>
            <a:endParaRPr lang="uk-UA" b="1" dirty="0"/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98869" y="3816953"/>
            <a:ext cx="2160588" cy="504000"/>
          </a:xfrm>
        </p:spPr>
        <p:txBody>
          <a:bodyPr rtlCol="0"/>
          <a:lstStyle/>
          <a:p>
            <a:r>
              <a:rPr lang="uk-UA" sz="1600" dirty="0" err="1">
                <a:latin typeface="+mn-lt"/>
              </a:rPr>
              <a:t>Certified</a:t>
            </a:r>
            <a:r>
              <a:rPr lang="uk-UA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preparation</a:t>
            </a:r>
          </a:p>
          <a:p>
            <a:r>
              <a:rPr lang="en-US" sz="1600" dirty="0" err="1">
                <a:latin typeface="+mn-lt"/>
              </a:rPr>
              <a:t>Mikovital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patented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and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registered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in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Ukraine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and</a:t>
            </a:r>
            <a:r>
              <a:rPr lang="uk-UA" sz="1600" dirty="0">
                <a:latin typeface="+mn-lt"/>
              </a:rPr>
              <a:t> </a:t>
            </a:r>
            <a:r>
              <a:rPr lang="uk-UA" sz="1600" dirty="0" err="1">
                <a:latin typeface="+mn-lt"/>
              </a:rPr>
              <a:t>in</a:t>
            </a:r>
            <a:r>
              <a:rPr lang="uk-UA" sz="1600" dirty="0">
                <a:latin typeface="+mn-lt"/>
              </a:rPr>
              <a:t> "</a:t>
            </a:r>
            <a:r>
              <a:rPr lang="uk-UA" sz="1600" dirty="0" err="1">
                <a:latin typeface="+mn-lt"/>
              </a:rPr>
              <a:t>Organic</a:t>
            </a:r>
            <a:r>
              <a:rPr lang="uk-UA" sz="1600" dirty="0">
                <a:latin typeface="+mn-lt"/>
              </a:rPr>
              <a:t> Standard"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0247" y="5164962"/>
            <a:ext cx="2160588" cy="900000"/>
          </a:xfrm>
        </p:spPr>
        <p:txBody>
          <a:bodyPr rtlCol="0"/>
          <a:lstStyle/>
          <a:p>
            <a:r>
              <a:rPr lang="uk-UA" b="1" dirty="0" err="1"/>
              <a:t>Strengthening</a:t>
            </a:r>
            <a:r>
              <a:rPr lang="uk-UA" b="1" dirty="0"/>
              <a:t> </a:t>
            </a:r>
            <a:r>
              <a:rPr lang="uk-UA" b="1" dirty="0" err="1"/>
              <a:t>resilience</a:t>
            </a:r>
            <a:endParaRPr lang="uk-UA" b="1" dirty="0"/>
          </a:p>
          <a:p>
            <a:r>
              <a:rPr lang="uk-UA" b="1" dirty="0" err="1"/>
              <a:t>My</a:t>
            </a:r>
            <a:r>
              <a:rPr lang="en-US" b="1" dirty="0"/>
              <a:t>c</a:t>
            </a:r>
            <a:r>
              <a:rPr lang="uk-UA" b="1" dirty="0" err="1"/>
              <a:t>or</a:t>
            </a:r>
            <a:r>
              <a:rPr lang="en-US" b="1" dirty="0" err="1"/>
              <a:t>ri</a:t>
            </a:r>
            <a:r>
              <a:rPr lang="uk-UA" b="1" dirty="0" err="1"/>
              <a:t>za</a:t>
            </a:r>
            <a:r>
              <a:rPr lang="uk-UA" b="1" dirty="0"/>
              <a:t> </a:t>
            </a:r>
            <a:r>
              <a:rPr lang="uk-UA" b="1" dirty="0" err="1"/>
              <a:t>increases</a:t>
            </a:r>
            <a:r>
              <a:rPr lang="uk-UA" b="1" dirty="0"/>
              <a:t> </a:t>
            </a:r>
            <a:r>
              <a:rPr lang="uk-UA" b="1" dirty="0" err="1"/>
              <a:t>resistance</a:t>
            </a:r>
            <a:r>
              <a:rPr lang="uk-UA" b="1" dirty="0"/>
              <a:t> </a:t>
            </a:r>
            <a:r>
              <a:rPr lang="uk-UA" b="1" dirty="0" err="1"/>
              <a:t>to</a:t>
            </a:r>
            <a:r>
              <a:rPr lang="uk-UA" b="1" dirty="0"/>
              <a:t> </a:t>
            </a:r>
            <a:r>
              <a:rPr lang="uk-UA" b="1" dirty="0" err="1"/>
              <a:t>drought</a:t>
            </a:r>
            <a:r>
              <a:rPr lang="uk-UA" b="1" dirty="0"/>
              <a:t> </a:t>
            </a:r>
            <a:r>
              <a:rPr lang="uk-UA" b="1" dirty="0" err="1"/>
              <a:t>and</a:t>
            </a:r>
            <a:r>
              <a:rPr lang="uk-UA" b="1" dirty="0"/>
              <a:t> </a:t>
            </a:r>
            <a:r>
              <a:rPr lang="uk-UA" b="1" dirty="0" err="1"/>
              <a:t>frost</a:t>
            </a:r>
            <a:r>
              <a:rPr lang="uk-UA" b="1" dirty="0"/>
              <a:t>, </a:t>
            </a:r>
            <a:r>
              <a:rPr lang="uk-UA" b="1" dirty="0" err="1"/>
              <a:t>as</a:t>
            </a:r>
            <a:r>
              <a:rPr lang="uk-UA" b="1" dirty="0"/>
              <a:t> </a:t>
            </a:r>
            <a:r>
              <a:rPr lang="uk-UA" b="1" dirty="0" err="1"/>
              <a:t>well</a:t>
            </a:r>
            <a:r>
              <a:rPr lang="uk-UA" b="1" dirty="0"/>
              <a:t> </a:t>
            </a:r>
            <a:r>
              <a:rPr lang="uk-UA" b="1" dirty="0" err="1"/>
              <a:t>as</a:t>
            </a:r>
            <a:r>
              <a:rPr lang="uk-UA" b="1" dirty="0"/>
              <a:t> </a:t>
            </a:r>
            <a:r>
              <a:rPr lang="uk-UA" b="1" dirty="0" err="1"/>
              <a:t>other</a:t>
            </a:r>
            <a:r>
              <a:rPr lang="uk-UA" b="1" dirty="0"/>
              <a:t> </a:t>
            </a:r>
            <a:r>
              <a:rPr lang="uk-UA" b="1" dirty="0" err="1"/>
              <a:t>damaging</a:t>
            </a:r>
            <a:r>
              <a:rPr lang="uk-UA" b="1" dirty="0"/>
              <a:t> </a:t>
            </a:r>
            <a:r>
              <a:rPr lang="uk-UA" b="1" dirty="0" err="1"/>
              <a:t>factors</a:t>
            </a:r>
            <a:endParaRPr lang="uk-UA" b="1" dirty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9" name="Рисунок 178" descr="Рисунок">
            <a:extLst>
              <a:ext uri="{FF2B5EF4-FFF2-40B4-BE49-F238E27FC236}">
                <a16:creationId xmlns:a16="http://schemas.microsoft.com/office/drawing/2014/main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>
          <a:xfrm>
            <a:off x="7632650" y="86714"/>
            <a:ext cx="4472635" cy="647853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1EA8E4-3DB4-42E4-B3A7-2AE8F344C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" t="30436" b="32153"/>
          <a:stretch/>
        </p:blipFill>
        <p:spPr>
          <a:xfrm>
            <a:off x="9059796" y="5946990"/>
            <a:ext cx="2210814" cy="824296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8D63289B-D14C-476A-9A02-185C51FEA54C}"/>
              </a:ext>
            </a:extLst>
          </p:cNvPr>
          <p:cNvSpPr txBox="1">
            <a:spLocks/>
          </p:cNvSpPr>
          <p:nvPr/>
        </p:nvSpPr>
        <p:spPr>
          <a:xfrm>
            <a:off x="431800" y="406551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M</a:t>
            </a:r>
            <a:r>
              <a:rPr lang="en-US" dirty="0" err="1"/>
              <a:t>ik</a:t>
            </a:r>
            <a:r>
              <a:rPr lang="uk-UA" dirty="0"/>
              <a:t>o</a:t>
            </a:r>
            <a:r>
              <a:rPr lang="en-US" dirty="0"/>
              <a:t>vi</a:t>
            </a:r>
            <a:r>
              <a:rPr lang="uk-UA" dirty="0"/>
              <a:t>t</a:t>
            </a:r>
            <a:r>
              <a:rPr lang="en-US" dirty="0"/>
              <a:t>al</a:t>
            </a:r>
            <a:r>
              <a:rPr lang="uk-UA" dirty="0"/>
              <a:t> </a:t>
            </a:r>
            <a:r>
              <a:rPr lang="uk-UA" dirty="0" err="1"/>
              <a:t>is</a:t>
            </a:r>
            <a:r>
              <a:rPr lang="uk-UA" dirty="0"/>
              <a:t> a liv</a:t>
            </a:r>
            <a:r>
              <a:rPr lang="en-US" dirty="0" err="1"/>
              <a:t>ing</a:t>
            </a:r>
            <a:r>
              <a:rPr lang="uk-UA" dirty="0"/>
              <a:t> </a:t>
            </a:r>
            <a:r>
              <a:rPr lang="uk-UA" dirty="0" err="1"/>
              <a:t>myco</a:t>
            </a:r>
            <a:r>
              <a:rPr lang="en-US" dirty="0" err="1"/>
              <a:t>rrh</a:t>
            </a:r>
            <a:r>
              <a:rPr lang="uk-UA" dirty="0"/>
              <a:t>i</a:t>
            </a:r>
            <a:r>
              <a:rPr lang="en-US" dirty="0"/>
              <a:t>za</a:t>
            </a:r>
            <a:endParaRPr lang="uk-UA" sz="3600" dirty="0"/>
          </a:p>
        </p:txBody>
      </p:sp>
      <p:pic>
        <p:nvPicPr>
          <p:cNvPr id="1025" name="Picture 1" descr="info-img">
            <a:extLst>
              <a:ext uri="{FF2B5EF4-FFF2-40B4-BE49-F238E27FC236}">
                <a16:creationId xmlns:a16="http://schemas.microsoft.com/office/drawing/2014/main" id="{67C30397-167C-4BEC-833D-C4EF86A9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88" y="2558381"/>
            <a:ext cx="495300" cy="49530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fo-img">
            <a:extLst>
              <a:ext uri="{FF2B5EF4-FFF2-40B4-BE49-F238E27FC236}">
                <a16:creationId xmlns:a16="http://schemas.microsoft.com/office/drawing/2014/main" id="{4397CA36-2337-4AF9-BBD8-CD05E753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30" y="2472656"/>
            <a:ext cx="639234" cy="6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fo-img">
            <a:extLst>
              <a:ext uri="{FF2B5EF4-FFF2-40B4-BE49-F238E27FC236}">
                <a16:creationId xmlns:a16="http://schemas.microsoft.com/office/drawing/2014/main" id="{DA4EA49F-9F00-4FC4-BD82-8B00167F4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7" y="2472656"/>
            <a:ext cx="4286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fo-main">
            <a:extLst>
              <a:ext uri="{FF2B5EF4-FFF2-40B4-BE49-F238E27FC236}">
                <a16:creationId xmlns:a16="http://schemas.microsoft.com/office/drawing/2014/main" id="{0D7ADA13-5DB3-4491-80DA-60E83250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32" y="959020"/>
            <a:ext cx="366712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6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E7FF4B1-4D04-435B-A86B-75FDA201E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624" y="86714"/>
            <a:ext cx="4486661" cy="1543303"/>
          </a:xfrm>
        </p:spPr>
        <p:txBody>
          <a:bodyPr/>
          <a:lstStyle/>
          <a:p>
            <a:r>
              <a:rPr lang="uk-UA" dirty="0" err="1"/>
              <a:t>Existing</a:t>
            </a:r>
            <a:r>
              <a:rPr lang="uk-UA" dirty="0"/>
              <a:t> </a:t>
            </a:r>
            <a:r>
              <a:rPr lang="uk-UA" dirty="0" err="1"/>
              <a:t>technologies</a:t>
            </a:r>
            <a:endParaRPr lang="uk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BF73FB-934B-4B95-A7EB-ACBA07C8E0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C0C22FE-408D-4AFE-AB64-2B477B9D88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714" y="86714"/>
            <a:ext cx="7427269" cy="6684572"/>
          </a:xfrm>
        </p:spPr>
      </p:sp>
      <p:pic>
        <p:nvPicPr>
          <p:cNvPr id="9" name="Picture 8" descr="C:\Users\user\Desktop\Mycorisa (2) (1).jpg">
            <a:extLst>
              <a:ext uri="{FF2B5EF4-FFF2-40B4-BE49-F238E27FC236}">
                <a16:creationId xmlns:a16="http://schemas.microsoft.com/office/drawing/2014/main" id="{35CEF4D5-350A-48ED-AC94-D812E583D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8" r="-571"/>
          <a:stretch/>
        </p:blipFill>
        <p:spPr bwMode="auto">
          <a:xfrm>
            <a:off x="86714" y="86714"/>
            <a:ext cx="7522527" cy="361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B13A8E-E6BB-4523-8E3F-0DCC2141B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" t="30436" b="32153"/>
          <a:stretch/>
        </p:blipFill>
        <p:spPr>
          <a:xfrm>
            <a:off x="9059796" y="5946990"/>
            <a:ext cx="2210814" cy="824296"/>
          </a:xfrm>
          <a:prstGeom prst="rect">
            <a:avLst/>
          </a:prstGeom>
        </p:spPr>
      </p:pic>
      <p:pic>
        <p:nvPicPr>
          <p:cNvPr id="2051" name="Picture 3" descr="https://vg5b2ejdwb-flywheel.netdna-ssl.com/wp-content/uploads/2018/07/network-mycorrhizal-fungi-trees-forest-communication.jpg">
            <a:extLst>
              <a:ext uri="{FF2B5EF4-FFF2-40B4-BE49-F238E27FC236}">
                <a16:creationId xmlns:a16="http://schemas.microsoft.com/office/drawing/2014/main" id="{B25BA307-9287-45A5-8793-28C82D2F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8" y="3699366"/>
            <a:ext cx="5728233" cy="307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0E675966-2AE3-4F0C-B8D9-D2285EDF6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300" y="3699366"/>
            <a:ext cx="2093078" cy="3071919"/>
          </a:xfrm>
        </p:spPr>
        <p:txBody>
          <a:bodyPr vert="horz"/>
          <a:lstStyle/>
          <a:p>
            <a:pPr algn="l"/>
            <a:r>
              <a:rPr lang="en-US" sz="2000" b="1" dirty="0">
                <a:latin typeface="Times New Roman" panose="02020603050405020304" pitchFamily="18" charset="0"/>
              </a:rPr>
              <a:t>The common mycorrhizal network ensures the functioning of the Earth</a:t>
            </a:r>
            <a:endParaRPr lang="uk-UA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6392AF-5CCB-4E69-947E-BCF597CB0F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618624" y="1930733"/>
            <a:ext cx="4477278" cy="37394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Intensive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contributes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excessive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accumulation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nitrates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biosphere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mineral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fertilizers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pesticides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pesticides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kills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mycobiota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uk-UA" sz="16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nitrogen-fixing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microorganisms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uk-UA" sz="16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farming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built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  <a:endParaRPr kumimoji="0" lang="en-US" altLang="uk-UA" sz="16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environmentally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friendly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yields</a:t>
            </a:r>
            <a:endParaRPr kumimoji="0" lang="en-US" altLang="uk-UA" sz="16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uk-UA" sz="16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Regenerative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intensive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technologies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farming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biotechnology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uk-U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mycorrhizal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functioning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Earth's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ecosystem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51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итогового слайда, левый верхний угол">
            <a:extLst>
              <a:ext uri="{FF2B5EF4-FFF2-40B4-BE49-F238E27FC236}">
                <a16:creationId xmlns:a16="http://schemas.microsoft.com/office/drawing/2014/main" id="{AD40D937-B3C8-43EA-A0D3-6CE4BF447E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0" y="86714"/>
            <a:ext cx="6009285" cy="389057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33CBA-6B58-475A-BAF2-04998BA4A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just"/>
            <a:r>
              <a:rPr lang="uk-UA" dirty="0" err="1"/>
              <a:t>The</a:t>
            </a:r>
            <a:r>
              <a:rPr lang="uk-UA" dirty="0"/>
              <a:t> </a:t>
            </a:r>
            <a:r>
              <a:rPr lang="uk-UA" dirty="0" err="1"/>
              <a:t>importance</a:t>
            </a:r>
            <a:r>
              <a:rPr lang="uk-UA" dirty="0"/>
              <a:t> </a:t>
            </a:r>
            <a:r>
              <a:rPr lang="uk-UA" dirty="0" err="1"/>
              <a:t>of</a:t>
            </a:r>
            <a:r>
              <a:rPr lang="uk-UA" dirty="0"/>
              <a:t> </a:t>
            </a:r>
            <a:r>
              <a:rPr lang="uk-UA" dirty="0" err="1"/>
              <a:t>mycorrhiza</a:t>
            </a:r>
            <a:endParaRPr lang="uk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D249B8-A654-41FD-9724-45A3A5EE1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67A6DE-D793-4854-82DD-4F7D3C4D8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" t="30436" b="32153"/>
          <a:stretch/>
        </p:blipFill>
        <p:spPr>
          <a:xfrm>
            <a:off x="9118150" y="5850471"/>
            <a:ext cx="2210814" cy="82429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521010D-EBE6-4DBC-8162-85DFD49BB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561" y="1312063"/>
            <a:ext cx="5874439" cy="4047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excessive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pesticides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hardened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useful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microbiota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mycorrhiza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uk-UA" sz="20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fully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absorb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nutrients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suffer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drought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Returning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altLang="uk-UA" sz="20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mycorrhiza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quickly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attaches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roots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branched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additionally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endParaRPr kumimoji="0" lang="en-US" altLang="uk-UA" sz="20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necessary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trace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moisture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mycorrhiza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Mikovital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uk-UA" sz="20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concentrated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mycorrhiza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90%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2010,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Mikovital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successfully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widely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Ukraine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A2CE1B3-392A-449E-97D5-8946764DBB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999" y="5181058"/>
            <a:ext cx="5874439" cy="13388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Choosing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Mikovital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guaranteed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receive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advice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manufacturers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altLang="uk-UA" sz="1600" dirty="0">
                <a:solidFill>
                  <a:schemeClr val="tx1"/>
                </a:solidFill>
              </a:rPr>
              <a:t>.</a:t>
            </a:r>
            <a:endParaRPr kumimoji="0" lang="uk-UA" alt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1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74FC5C-936D-408D-BE49-2CCAD2E36B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B2D88A-388C-4AF3-A204-DF93CB57D7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0082" b="10082"/>
          <a:stretch>
            <a:fillRect/>
          </a:stretch>
        </p:blipFill>
        <p:spPr>
          <a:xfrm>
            <a:off x="20520" y="173428"/>
            <a:ext cx="6009285" cy="6413762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D9F737-0770-4FE7-8D67-514345CD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880" y="154416"/>
            <a:ext cx="4851639" cy="654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30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Листья">
            <a:extLst>
              <a:ext uri="{FF2B5EF4-FFF2-40B4-BE49-F238E27FC236}">
                <a16:creationId xmlns:a16="http://schemas.microsoft.com/office/drawing/2014/main" id="{C6EF0DE7-33B5-D141-BBF6-CAB5BBE641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" r="11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67177"/>
            <a:ext cx="7202786" cy="1449788"/>
          </a:xfrm>
        </p:spPr>
        <p:txBody>
          <a:bodyPr rtlCol="0"/>
          <a:lstStyle/>
          <a:p>
            <a:pPr rtl="0">
              <a:lnSpc>
                <a:spcPct val="70000"/>
              </a:lnSpc>
            </a:pPr>
            <a:r>
              <a:rPr lang="en-US" sz="5500" dirty="0"/>
              <a:t>Thank you for your attention!</a:t>
            </a:r>
            <a:endParaRPr lang="ru-RU" sz="5500" dirty="0"/>
          </a:p>
        </p:txBody>
      </p:sp>
      <p:cxnSp>
        <p:nvCxnSpPr>
          <p:cNvPr id="5" name="Прямая соединительная линия 4" descr="Разделитель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en-US" dirty="0" err="1"/>
              <a:t>Viktoriia</a:t>
            </a:r>
            <a:r>
              <a:rPr lang="en-US" dirty="0"/>
              <a:t> </a:t>
            </a:r>
            <a:r>
              <a:rPr lang="en-US" dirty="0" err="1"/>
              <a:t>Oliferchuk</a:t>
            </a:r>
            <a:endParaRPr lang="ru-RU" dirty="0"/>
          </a:p>
        </p:txBody>
      </p:sp>
      <p:pic>
        <p:nvPicPr>
          <p:cNvPr id="13" name="Графический объект 12" descr="Пользователь" title="Значок — имя докладчика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ru-RU" dirty="0"/>
              <a:t>+3 80986313617</a:t>
            </a:r>
          </a:p>
        </p:txBody>
      </p:sp>
      <p:pic>
        <p:nvPicPr>
          <p:cNvPr id="15" name="Графический объект 14" descr="Смартфон" title="Значок — номер телефона докладчика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en-US" dirty="0" err="1"/>
              <a:t>victorijaoliferchuk</a:t>
            </a:r>
            <a:r>
              <a:rPr lang="ru-RU" dirty="0"/>
              <a:t>@</a:t>
            </a:r>
            <a:r>
              <a:rPr lang="en-US" dirty="0" err="1"/>
              <a:t>gmail</a:t>
            </a:r>
            <a:r>
              <a:rPr lang="ru-RU" dirty="0"/>
              <a:t>.com</a:t>
            </a:r>
          </a:p>
        </p:txBody>
      </p:sp>
      <p:pic>
        <p:nvPicPr>
          <p:cNvPr id="14" name="Графический объект 13" descr="Конверт" title="Значок — адрес электронной почты докладчика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Текст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r>
              <a:rPr lang="ru-RU" dirty="0" err="1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ru-RU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dirty="0">
                <a:solidFill>
                  <a:schemeClr val="accent1"/>
                </a:solidFill>
              </a:rPr>
              <a:t>mikovital.ua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" name="Графический объект 29" descr="Мир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C80035-C957-4FE2-8666-4A392D9788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46" t="30436" b="32153"/>
          <a:stretch/>
        </p:blipFill>
        <p:spPr>
          <a:xfrm>
            <a:off x="7921223" y="2606646"/>
            <a:ext cx="1632061" cy="60851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5DEBD55-B98A-4F5E-ACBC-362C52307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Thank you for your attention!</a:t>
            </a:r>
            <a:r>
              <a:rPr kumimoji="0" lang="uk-UA" altLang="uk-UA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481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3_TF16411174.potx" id="{B9D1EFAA-1B8A-435B-B40B-36E03B99D842}" vid="{BF204853-A097-4AAF-B811-234D352F67A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0</TotalTime>
  <Words>515</Words>
  <Application>Microsoft Office PowerPoint</Application>
  <PresentationFormat>Широкоэкранный</PresentationFormat>
  <Paragraphs>51</Paragraphs>
  <Slides>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Google Sans</vt:lpstr>
      <vt:lpstr>Rockwell</vt:lpstr>
      <vt:lpstr>Times New Roman</vt:lpstr>
      <vt:lpstr>Тема Office</vt:lpstr>
      <vt:lpstr>PREPARATION «MIKOVITAL»</vt:lpstr>
      <vt:lpstr>Mycorrhiza: what is it?  </vt:lpstr>
      <vt:lpstr>Mikovital contains live vegetative cells of the mycry-forming fungus Tuber melanosporum, as well as biologically active metabolic products of this fungus. These substances stimulate the growth and development of plants and increase their resistance to diseases.</vt:lpstr>
      <vt:lpstr>Existing technologies</vt:lpstr>
      <vt:lpstr>The importance of mycorrhiza</vt:lpstr>
      <vt:lpstr>Презентация PowerPoint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2021-03-31T08:08:00Z</dcterms:created>
  <dcterms:modified xsi:type="dcterms:W3CDTF">2021-04-05T10:58:08Z</dcterms:modified>
</cp:coreProperties>
</file>